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6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8949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560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874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168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380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4163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970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483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887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143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2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126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7275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308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2597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732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6D8AE-6C97-4605-A2F6-5677DA31EC38}" type="datetimeFigureOut">
              <a:rPr lang="uk-UA" smtClean="0"/>
              <a:t>27.09.2021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61E450-EA74-4A1D-813F-2FBDF2C9E8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741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3125" y="529839"/>
            <a:ext cx="10007125" cy="573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документів, необхідних для </a:t>
            </a:r>
            <a:r>
              <a:rPr lang="uk-UA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 </a:t>
            </a:r>
          </a:p>
          <a:p>
            <a:pPr algn="ctr"/>
            <a:r>
              <a:rPr lang="uk-UA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асистента 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вчителя: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 про учня (ПІП)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народження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(телефон)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Класний керівник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 вчителя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зарахування до інклюзивного класу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особової справи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 труднощі (нозологія, діагноз)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ІРЦ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Назви корекційних занять 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 статус дитини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ІПР (індивідуальна програма розвитку)</a:t>
            </a:r>
          </a:p>
          <a:p>
            <a:pPr marL="342900" indent="-342900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 уроків та вид діяльності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803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159" y="0"/>
            <a:ext cx="10699335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Річний план роботи</a:t>
            </a: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(передбачає усі види робіт, визначені посадовою інструкцією асистента вчителя)</a:t>
            </a:r>
          </a:p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Розділи:</a:t>
            </a:r>
          </a:p>
          <a:p>
            <a:pPr algn="ctr"/>
            <a:endParaRPr lang="uk-UA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Організаційна та навчально-корекційна робота.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Співпраця з учителями –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предметниками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(практичним психологом, соціальним педагогом, командою супроводу).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батьками та громадськістю.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та самоосвітня робота.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Інформаційно-консультаційний напрям роботи.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документацією.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Зведена таблиця (розклад уроків/вид діяльності).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960593"/>
              </p:ext>
            </p:extLst>
          </p:nvPr>
        </p:nvGraphicFramePr>
        <p:xfrm>
          <a:off x="428159" y="3370153"/>
          <a:ext cx="7330600" cy="2223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022"/>
                <a:gridCol w="2916968"/>
                <a:gridCol w="2756610"/>
              </a:tblGrid>
              <a:tr h="32409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День тижня</a:t>
                      </a:r>
                      <a:r>
                        <a:rPr lang="uk-UA" baseline="0" dirty="0" smtClean="0"/>
                        <a:t>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Уроки</a:t>
                      </a:r>
                      <a:r>
                        <a:rPr lang="uk-UA" dirty="0" smtClean="0"/>
                        <a:t>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mtClean="0"/>
                        <a:t>Вид діяльності</a:t>
                      </a:r>
                      <a:endParaRPr lang="uk-UA" dirty="0"/>
                    </a:p>
                  </a:txBody>
                  <a:tcPr/>
                </a:tc>
              </a:tr>
              <a:tr h="359236">
                <a:tc>
                  <a:txBody>
                    <a:bodyPr/>
                    <a:lstStyle/>
                    <a:p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1. Навчання грамоти (читання)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Робота в класі</a:t>
                      </a:r>
                      <a:endParaRPr lang="uk-UA" sz="1400" dirty="0"/>
                    </a:p>
                  </a:txBody>
                  <a:tcPr/>
                </a:tc>
              </a:tr>
              <a:tr h="324365">
                <a:tc>
                  <a:txBody>
                    <a:bodyPr/>
                    <a:lstStyle/>
                    <a:p>
                      <a:endParaRPr lang="uk-UA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2. Фізкультура 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Робота над спостереженням</a:t>
                      </a:r>
                      <a:endParaRPr lang="uk-UA" sz="1400" dirty="0"/>
                    </a:p>
                  </a:txBody>
                  <a:tcPr/>
                </a:tc>
              </a:tr>
              <a:tr h="309993">
                <a:tc>
                  <a:txBody>
                    <a:bodyPr/>
                    <a:lstStyle/>
                    <a:p>
                      <a:endParaRPr lang="uk-UA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3. Математика 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Робота в класі</a:t>
                      </a:r>
                      <a:endParaRPr lang="uk-UA" sz="1400" dirty="0"/>
                    </a:p>
                  </a:txBody>
                  <a:tcPr/>
                </a:tc>
              </a:tr>
              <a:tr h="321165">
                <a:tc>
                  <a:txBody>
                    <a:bodyPr/>
                    <a:lstStyle/>
                    <a:p>
                      <a:endParaRPr lang="uk-UA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4. Навчання грамоти (письмо)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Робота в класі</a:t>
                      </a:r>
                      <a:endParaRPr lang="uk-UA" sz="1400" dirty="0"/>
                    </a:p>
                  </a:txBody>
                  <a:tcPr/>
                </a:tc>
              </a:tr>
              <a:tr h="542488">
                <a:tc>
                  <a:txBody>
                    <a:bodyPr/>
                    <a:lstStyle/>
                    <a:p>
                      <a:endParaRPr lang="uk-UA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5. Я досліджую світ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Робота над документацією</a:t>
                      </a:r>
                      <a:endParaRPr lang="uk-UA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3400" y="5657671"/>
            <a:ext cx="10594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Портфоліо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(малюнки, робочі зошити, опитування, коментарі педагога та батьків, робота на роздруківках,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Журнал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обліку методичної роботи.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План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самоосвіти. </a:t>
            </a:r>
          </a:p>
        </p:txBody>
      </p:sp>
    </p:spTree>
    <p:extLst>
      <p:ext uri="{BB962C8B-B14F-4D97-AF65-F5344CB8AC3E}">
        <p14:creationId xmlns:p14="http://schemas.microsoft.com/office/powerpoint/2010/main" val="58687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717603"/>
            <a:ext cx="933026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Журнал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обліку методичної роботи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самоосвіти.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793222"/>
              </p:ext>
            </p:extLst>
          </p:nvPr>
        </p:nvGraphicFramePr>
        <p:xfrm>
          <a:off x="524934" y="1219402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733"/>
                <a:gridCol w="2446866"/>
                <a:gridCol w="383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Дата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Назва заходу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Тема виступу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084490"/>
              </p:ext>
            </p:extLst>
          </p:nvPr>
        </p:nvGraphicFramePr>
        <p:xfrm>
          <a:off x="533400" y="3750733"/>
          <a:ext cx="8128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i="0" dirty="0" smtClean="0"/>
                        <a:t>Тема самоосвіти</a:t>
                      </a:r>
                      <a:endParaRPr lang="uk-UA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i="0" dirty="0" smtClean="0"/>
                        <a:t>Мета й завдання</a:t>
                      </a:r>
                      <a:endParaRPr lang="uk-UA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i="0" dirty="0" smtClean="0"/>
                        <a:t>Джерела для опрацювання</a:t>
                      </a:r>
                      <a:endParaRPr lang="uk-UA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i="0" dirty="0" smtClean="0"/>
                        <a:t>Результат</a:t>
                      </a:r>
                      <a:r>
                        <a:rPr lang="uk-UA" i="0" baseline="0" dirty="0" smtClean="0"/>
                        <a:t> </a:t>
                      </a:r>
                      <a:endParaRPr lang="uk-UA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914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645" y="136733"/>
            <a:ext cx="1169064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 спостереження</a:t>
            </a: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місяці – щодня, а потім 1 раз на тиждень, всі інші дні лише тоді, коли дитина збуджена, неадекватна, агресивна.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Блог асистента вчителя Пісної Олени: Зразок оформлення документац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502" y="951903"/>
            <a:ext cx="8861989" cy="377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13502" y="1427148"/>
            <a:ext cx="1837347" cy="4187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96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934" y="145279"/>
            <a:ext cx="10707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Графік роботи асистента вчителя на тиждень</a:t>
            </a: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8969" t="22855" r="14481" b="9140"/>
          <a:stretch/>
        </p:blipFill>
        <p:spPr bwMode="auto">
          <a:xfrm>
            <a:off x="777667" y="914719"/>
            <a:ext cx="10331865" cy="5622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483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927" y="247828"/>
            <a:ext cx="11254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обліку консультацій та просвітницьких заходів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052361"/>
              </p:ext>
            </p:extLst>
          </p:nvPr>
        </p:nvGraphicFramePr>
        <p:xfrm>
          <a:off x="1151781" y="1414655"/>
          <a:ext cx="8487874" cy="39748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8704"/>
                <a:gridCol w="1829453"/>
                <a:gridCol w="2404567"/>
                <a:gridCol w="1697575"/>
                <a:gridCol w="1697575"/>
              </a:tblGrid>
              <a:tr h="1211684">
                <a:tc>
                  <a:txBody>
                    <a:bodyPr/>
                    <a:lstStyle/>
                    <a:p>
                      <a:r>
                        <a:rPr lang="uk-UA" dirty="0" smtClean="0"/>
                        <a:t>№ п/п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ПІП особи</a:t>
                      </a:r>
                      <a:r>
                        <a:rPr lang="uk-UA" baseline="0" dirty="0" smtClean="0"/>
                        <a:t>, кому надавалась консультація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консультації (просвітницького заходу)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Підпис особи,</a:t>
                      </a:r>
                      <a:r>
                        <a:rPr lang="uk-UA" baseline="0" dirty="0" smtClean="0"/>
                        <a:t> якій надано консультацію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Підпис особи, яка надала консультацію</a:t>
                      </a:r>
                      <a:endParaRPr lang="uk-UA" dirty="0"/>
                    </a:p>
                  </a:txBody>
                  <a:tcPr/>
                </a:tc>
              </a:tr>
              <a:tr h="690803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90803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690803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690803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91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198" y="324740"/>
            <a:ext cx="11357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обліку робочого часу </a:t>
            </a: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Заповнюється у разі відсутності дитини з ООП з поважних причин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78483"/>
              </p:ext>
            </p:extLst>
          </p:nvPr>
        </p:nvGraphicFramePr>
        <p:xfrm>
          <a:off x="495147" y="1954932"/>
          <a:ext cx="9169400" cy="33646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3357"/>
                <a:gridCol w="7516043"/>
              </a:tblGrid>
              <a:tr h="863435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Дата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Кількість годин,</a:t>
                      </a:r>
                      <a:r>
                        <a:rPr lang="uk-UA" baseline="0" dirty="0" smtClean="0"/>
                        <a:t> витрачених на певний вид освітньої діяльності асистента вчителя</a:t>
                      </a:r>
                      <a:endParaRPr lang="uk-UA" dirty="0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00244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81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880" y="342900"/>
            <a:ext cx="11308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Щоденний план роботи асистента вчителя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192428"/>
              </p:ext>
            </p:extLst>
          </p:nvPr>
        </p:nvGraphicFramePr>
        <p:xfrm>
          <a:off x="169331" y="1120290"/>
          <a:ext cx="11895671" cy="440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135"/>
                <a:gridCol w="953505"/>
                <a:gridCol w="1863362"/>
                <a:gridCol w="1769534"/>
                <a:gridCol w="1532466"/>
                <a:gridCol w="1490134"/>
                <a:gridCol w="1679576"/>
                <a:gridCol w="1486959"/>
              </a:tblGrid>
              <a:tr h="1097977">
                <a:tc>
                  <a:txBody>
                    <a:bodyPr/>
                    <a:lstStyle/>
                    <a:p>
                      <a:r>
                        <a:rPr lang="uk-UA" dirty="0" smtClean="0"/>
                        <a:t>Дата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Клас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ПІП дитини з ОП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Індивідуальний супровід дитини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Відвідування</a:t>
                      </a:r>
                      <a:r>
                        <a:rPr lang="uk-UA" baseline="0" dirty="0" smtClean="0"/>
                        <a:t> уроків у класі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Адаптація навчальних матеріалів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Робота з батьками,</a:t>
                      </a:r>
                      <a:r>
                        <a:rPr lang="uk-UA" baseline="0" dirty="0" smtClean="0"/>
                        <a:t> педагогами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Корекційно-</a:t>
                      </a:r>
                      <a:r>
                        <a:rPr lang="uk-UA" dirty="0" err="1" smtClean="0"/>
                        <a:t>розвиткова</a:t>
                      </a:r>
                      <a:r>
                        <a:rPr lang="uk-UA" baseline="0" dirty="0" smtClean="0"/>
                        <a:t> робота</a:t>
                      </a:r>
                      <a:endParaRPr lang="uk-UA" dirty="0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357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992664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351</TotalTime>
  <Words>349</Words>
  <Application>Microsoft Office PowerPoint</Application>
  <PresentationFormat>Широкоэкранный</PresentationFormat>
  <Paragraphs>101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</dc:creator>
  <cp:lastModifiedBy>Комп</cp:lastModifiedBy>
  <cp:revision>21</cp:revision>
  <dcterms:created xsi:type="dcterms:W3CDTF">2021-09-23T11:47:41Z</dcterms:created>
  <dcterms:modified xsi:type="dcterms:W3CDTF">2021-09-27T05:51:28Z</dcterms:modified>
</cp:coreProperties>
</file>